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45"/>
  </p:normalViewPr>
  <p:slideViewPr>
    <p:cSldViewPr snapToGrid="0">
      <p:cViewPr varScale="1">
        <p:scale>
          <a:sx n="158" d="100"/>
          <a:sy n="158" d="100"/>
        </p:scale>
        <p:origin x="56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624d5b1ac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624d5b1a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624d5b1ac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2624d5b1ac8_0_1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6250ad697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6250ad697e_0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624d5b1ac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g2624d5b1ac8_0_2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624d5b1ac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g2624d5b1ac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624d5b1ac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2624d5b1ac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624d5b1ac8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2624d5b1ac8_0_1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6250ad697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g26250ad697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250ad697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250ad697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6250ad697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6250ad697e_0_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6250ad697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26250ad697e_0_6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48697"/>
            <a:ext cx="7886700" cy="6585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4400"/>
              <a:buFont typeface="Arial"/>
              <a:buNone/>
              <a:defRPr b="1">
                <a:solidFill>
                  <a:schemeClr val="accen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rtl="0">
              <a:lnSpc>
                <a:spcPct val="90000"/>
              </a:lnSpc>
              <a:spcBef>
                <a:spcPts val="1200"/>
              </a:spcBef>
              <a:spcAft>
                <a:spcPts val="0"/>
              </a:spcAft>
              <a:buClr>
                <a:schemeClr val="dk1"/>
              </a:buClr>
              <a:buSzPts val="2400"/>
              <a:buChar char="○"/>
              <a:defRPr>
                <a:latin typeface="Arial"/>
                <a:ea typeface="Arial"/>
                <a:cs typeface="Arial"/>
                <a:sym typeface="Arial"/>
              </a:defRPr>
            </a:lvl2pPr>
            <a:lvl3pPr marL="1371600" lvl="2" indent="-355600" algn="l" rtl="0">
              <a:lnSpc>
                <a:spcPct val="90000"/>
              </a:lnSpc>
              <a:spcBef>
                <a:spcPts val="1200"/>
              </a:spcBef>
              <a:spcAft>
                <a:spcPts val="0"/>
              </a:spcAft>
              <a:buClr>
                <a:schemeClr val="dk1"/>
              </a:buClr>
              <a:buSzPts val="2000"/>
              <a:buChar char="■"/>
              <a:defRPr>
                <a:latin typeface="Arial"/>
                <a:ea typeface="Arial"/>
                <a:cs typeface="Arial"/>
                <a:sym typeface="Arial"/>
              </a:defRPr>
            </a:lvl3pPr>
            <a:lvl4pPr marL="1828800" lvl="3" indent="-342900" algn="l" rtl="0">
              <a:lnSpc>
                <a:spcPct val="90000"/>
              </a:lnSpc>
              <a:spcBef>
                <a:spcPts val="1200"/>
              </a:spcBef>
              <a:spcAft>
                <a:spcPts val="0"/>
              </a:spcAft>
              <a:buClr>
                <a:schemeClr val="dk1"/>
              </a:buClr>
              <a:buSzPts val="1800"/>
              <a:buChar char="●"/>
              <a:defRPr>
                <a:latin typeface="Arial"/>
                <a:ea typeface="Arial"/>
                <a:cs typeface="Arial"/>
                <a:sym typeface="Arial"/>
              </a:defRPr>
            </a:lvl4pPr>
            <a:lvl5pPr marL="2286000" lvl="4" indent="-342900" algn="l" rtl="0">
              <a:lnSpc>
                <a:spcPct val="90000"/>
              </a:lnSpc>
              <a:spcBef>
                <a:spcPts val="1200"/>
              </a:spcBef>
              <a:spcAft>
                <a:spcPts val="0"/>
              </a:spcAft>
              <a:buClr>
                <a:schemeClr val="dk1"/>
              </a:buClr>
              <a:buSzPts val="1800"/>
              <a:buChar char="○"/>
              <a:defRPr>
                <a:latin typeface="Arial"/>
                <a:ea typeface="Arial"/>
                <a:cs typeface="Arial"/>
                <a:sym typeface="Arial"/>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rmAutofit lnSpcReduction="10000"/>
          </a:bodyPr>
          <a:lstStyle>
            <a:lvl1pPr marL="0" lvl="0" indent="0" algn="r" rtl="0">
              <a:spcBef>
                <a:spcPts val="0"/>
              </a:spcBef>
              <a:buNone/>
              <a:defRPr sz="1200" b="0" i="0" u="none" strike="noStrike" cap="none">
                <a:solidFill>
                  <a:srgbClr val="888888"/>
                </a:solidFill>
                <a:latin typeface="Arial"/>
                <a:ea typeface="Arial"/>
                <a:cs typeface="Arial"/>
                <a:sym typeface="Arial"/>
              </a:defRPr>
            </a:lvl1pPr>
            <a:lvl2pPr marL="0" lvl="1" indent="0" algn="r" rtl="0">
              <a:spcBef>
                <a:spcPts val="0"/>
              </a:spcBef>
              <a:buNone/>
              <a:defRPr sz="1200" b="0" i="0" u="none" strike="noStrike" cap="none">
                <a:solidFill>
                  <a:srgbClr val="888888"/>
                </a:solidFill>
                <a:latin typeface="Arial"/>
                <a:ea typeface="Arial"/>
                <a:cs typeface="Arial"/>
                <a:sym typeface="Arial"/>
              </a:defRPr>
            </a:lvl2pPr>
            <a:lvl3pPr marL="0" lvl="2" indent="0" algn="r" rtl="0">
              <a:spcBef>
                <a:spcPts val="0"/>
              </a:spcBef>
              <a:buNone/>
              <a:defRPr sz="1200" b="0" i="0" u="none" strike="noStrike" cap="none">
                <a:solidFill>
                  <a:srgbClr val="888888"/>
                </a:solidFill>
                <a:latin typeface="Arial"/>
                <a:ea typeface="Arial"/>
                <a:cs typeface="Arial"/>
                <a:sym typeface="Arial"/>
              </a:defRPr>
            </a:lvl3pPr>
            <a:lvl4pPr marL="0" lvl="3" indent="0" algn="r" rtl="0">
              <a:spcBef>
                <a:spcPts val="0"/>
              </a:spcBef>
              <a:buNone/>
              <a:defRPr sz="1200" b="0" i="0" u="none" strike="noStrike" cap="none">
                <a:solidFill>
                  <a:srgbClr val="888888"/>
                </a:solidFill>
                <a:latin typeface="Arial"/>
                <a:ea typeface="Arial"/>
                <a:cs typeface="Arial"/>
                <a:sym typeface="Arial"/>
              </a:defRPr>
            </a:lvl4pPr>
            <a:lvl5pPr marL="0" lvl="4" indent="0" algn="r" rtl="0">
              <a:spcBef>
                <a:spcPts val="0"/>
              </a:spcBef>
              <a:buNone/>
              <a:defRPr sz="1200" b="0" i="0" u="none" strike="noStrike" cap="none">
                <a:solidFill>
                  <a:srgbClr val="888888"/>
                </a:solidFill>
                <a:latin typeface="Arial"/>
                <a:ea typeface="Arial"/>
                <a:cs typeface="Arial"/>
                <a:sym typeface="Arial"/>
              </a:defRPr>
            </a:lvl5pPr>
            <a:lvl6pPr marL="0" lvl="5" indent="0" algn="r" rtl="0">
              <a:spcBef>
                <a:spcPts val="0"/>
              </a:spcBef>
              <a:buNone/>
              <a:defRPr sz="1200" b="0" i="0" u="none" strike="noStrike" cap="none">
                <a:solidFill>
                  <a:srgbClr val="888888"/>
                </a:solidFill>
                <a:latin typeface="Arial"/>
                <a:ea typeface="Arial"/>
                <a:cs typeface="Arial"/>
                <a:sym typeface="Arial"/>
              </a:defRPr>
            </a:lvl6pPr>
            <a:lvl7pPr marL="0" lvl="6" indent="0" algn="r" rtl="0">
              <a:spcBef>
                <a:spcPts val="0"/>
              </a:spcBef>
              <a:buNone/>
              <a:defRPr sz="1200" b="0" i="0" u="none" strike="noStrike" cap="none">
                <a:solidFill>
                  <a:srgbClr val="888888"/>
                </a:solidFill>
                <a:latin typeface="Arial"/>
                <a:ea typeface="Arial"/>
                <a:cs typeface="Arial"/>
                <a:sym typeface="Arial"/>
              </a:defRPr>
            </a:lvl7pPr>
            <a:lvl8pPr marL="0" lvl="7" indent="0" algn="r" rtl="0">
              <a:spcBef>
                <a:spcPts val="0"/>
              </a:spcBef>
              <a:buNone/>
              <a:defRPr sz="1200" b="0" i="0" u="none" strike="noStrike" cap="none">
                <a:solidFill>
                  <a:srgbClr val="888888"/>
                </a:solidFill>
                <a:latin typeface="Arial"/>
                <a:ea typeface="Arial"/>
                <a:cs typeface="Arial"/>
                <a:sym typeface="Arial"/>
              </a:defRPr>
            </a:lvl8pPr>
            <a:lvl9pPr marL="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
        <p:nvSpPr>
          <p:cNvPr id="56" name="Google Shape;56;p13"/>
          <p:cNvSpPr/>
          <p:nvPr/>
        </p:nvSpPr>
        <p:spPr>
          <a:xfrm>
            <a:off x="628650" y="907338"/>
            <a:ext cx="7886700" cy="133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1.png"/><Relationship Id="rId7"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wakuwakuworld.jp"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utonomous-minicar-battle.studio.site/"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png"/><Relationship Id="rId7"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 Id="rId9"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jidounten-lab.com/u_33512" TargetMode="External"/><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x.com/gclue_akira/status/1728975187515973970?s=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lnSpc>
                <a:spcPct val="115000"/>
              </a:lnSpc>
              <a:spcBef>
                <a:spcPts val="600"/>
              </a:spcBef>
              <a:spcAft>
                <a:spcPts val="0"/>
              </a:spcAft>
              <a:buClr>
                <a:schemeClr val="dk1"/>
              </a:buClr>
              <a:buSzPct val="61111"/>
              <a:buFont typeface="Arial"/>
              <a:buNone/>
            </a:pPr>
            <a:br>
              <a:rPr lang="ja" sz="1800">
                <a:solidFill>
                  <a:srgbClr val="444444"/>
                </a:solidFill>
                <a:highlight>
                  <a:schemeClr val="lt1"/>
                </a:highlight>
                <a:latin typeface="Verdana"/>
                <a:ea typeface="Verdana"/>
                <a:cs typeface="Verdana"/>
                <a:sym typeface="Verdana"/>
              </a:rPr>
            </a:br>
            <a:r>
              <a:rPr lang="ja" sz="3400">
                <a:latin typeface="HiraMaruPro-W4"/>
                <a:ea typeface="HiraMaruPro-W4"/>
                <a:cs typeface="HiraMaruPro-W4"/>
                <a:sym typeface="HiraMaruPro-W4"/>
              </a:rPr>
              <a:t>わくわくワールド</a:t>
            </a:r>
            <a:br>
              <a:rPr lang="ja" sz="3400">
                <a:latin typeface="HiraMaruPro-W4"/>
                <a:ea typeface="HiraMaruPro-W4"/>
                <a:cs typeface="HiraMaruPro-W4"/>
                <a:sym typeface="HiraMaruPro-W4"/>
              </a:rPr>
            </a:br>
            <a:r>
              <a:rPr lang="ja" sz="2905">
                <a:latin typeface="HiraMaruPro-W4"/>
                <a:ea typeface="HiraMaruPro-W4"/>
                <a:cs typeface="HiraMaruPro-W4"/>
                <a:sym typeface="HiraMaruPro-W4"/>
              </a:rPr>
              <a:t>（</a:t>
            </a:r>
            <a:r>
              <a:rPr lang="ja" sz="2905">
                <a:highlight>
                  <a:schemeClr val="lt1"/>
                </a:highlight>
                <a:latin typeface="HiraMaruPro-W4"/>
                <a:ea typeface="HiraMaruPro-W4"/>
                <a:cs typeface="HiraMaruPro-W4"/>
                <a:sym typeface="HiraMaruPro-W4"/>
              </a:rPr>
              <a:t>トヨタ技術会等が主催する秋の技術イベントの１つ</a:t>
            </a:r>
            <a:r>
              <a:rPr lang="ja" sz="2905">
                <a:latin typeface="HiraMaruPro-W4"/>
                <a:ea typeface="HiraMaruPro-W4"/>
                <a:cs typeface="HiraMaruPro-W4"/>
                <a:sym typeface="HiraMaruPro-W4"/>
              </a:rPr>
              <a:t>）</a:t>
            </a:r>
            <a:br>
              <a:rPr lang="ja" sz="2905">
                <a:latin typeface="HiraMaruPro-W4"/>
                <a:ea typeface="HiraMaruPro-W4"/>
                <a:cs typeface="HiraMaruPro-W4"/>
                <a:sym typeface="HiraMaruPro-W4"/>
              </a:rPr>
            </a:br>
            <a:r>
              <a:rPr lang="ja" sz="3400">
                <a:latin typeface="HiraMaruPro-W4"/>
                <a:ea typeface="HiraMaruPro-W4"/>
                <a:cs typeface="HiraMaruPro-W4"/>
                <a:sym typeface="HiraMaruPro-W4"/>
              </a:rPr>
              <a:t>へ遊びに行ってきました</a:t>
            </a:r>
            <a:endParaRPr>
              <a:latin typeface="HiraMaruPro-W4"/>
              <a:ea typeface="HiraMaruPro-W4"/>
              <a:cs typeface="HiraMaruPro-W4"/>
              <a:sym typeface="HiraMaruPro-W4"/>
            </a:endParaRPr>
          </a:p>
        </p:txBody>
      </p:sp>
      <p:sp>
        <p:nvSpPr>
          <p:cNvPr id="62" name="Google Shape;62;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ja">
                <a:latin typeface="HiraMaruPro-W4"/>
                <a:ea typeface="HiraMaruPro-W4"/>
                <a:cs typeface="HiraMaruPro-W4"/>
                <a:sym typeface="HiraMaruPro-W4"/>
              </a:rPr>
              <a:t>seigot</a:t>
            </a:r>
            <a:endParaRPr>
              <a:latin typeface="HiraMaruPro-W4"/>
              <a:ea typeface="HiraMaruPro-W4"/>
              <a:cs typeface="HiraMaruPro-W4"/>
              <a:sym typeface="HiraMaruPro-W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628650" y="248697"/>
            <a:ext cx="7886700" cy="65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ja"/>
              <a:t>３．モノづくり系の各種企画</a:t>
            </a:r>
            <a:endParaRPr/>
          </a:p>
        </p:txBody>
      </p:sp>
      <p:pic>
        <p:nvPicPr>
          <p:cNvPr id="150" name="Google Shape;150;p23"/>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465625" y="147800"/>
            <a:ext cx="1560150" cy="610926"/>
          </a:xfrm>
          <a:prstGeom prst="rect">
            <a:avLst/>
          </a:prstGeom>
          <a:noFill/>
          <a:ln>
            <a:noFill/>
          </a:ln>
        </p:spPr>
      </p:pic>
      <p:sp>
        <p:nvSpPr>
          <p:cNvPr id="151" name="Google Shape;151;p23"/>
          <p:cNvSpPr txBox="1">
            <a:spLocks noGrp="1"/>
          </p:cNvSpPr>
          <p:nvPr>
            <p:ph type="body" idx="1"/>
          </p:nvPr>
        </p:nvSpPr>
        <p:spPr>
          <a:xfrm>
            <a:off x="628650" y="1186350"/>
            <a:ext cx="8397000" cy="1632600"/>
          </a:xfrm>
          <a:prstGeom prst="rect">
            <a:avLst/>
          </a:prstGeom>
          <a:solidFill>
            <a:schemeClr val="lt1">
              <a:alpha val="60000"/>
            </a:schemeClr>
          </a:solidFill>
          <a:ln>
            <a:noFill/>
          </a:ln>
        </p:spPr>
        <p:txBody>
          <a:bodyPr spcFirstLastPara="1" wrap="square" lIns="91425" tIns="45700" rIns="91425" bIns="45700" anchor="t" anchorCtr="0">
            <a:noAutofit/>
          </a:bodyPr>
          <a:lstStyle/>
          <a:p>
            <a:pPr marL="101600" marR="101600" lvl="0" indent="0" algn="l" rtl="0">
              <a:lnSpc>
                <a:spcPct val="115000"/>
              </a:lnSpc>
              <a:spcBef>
                <a:spcPts val="0"/>
              </a:spcBef>
              <a:spcAft>
                <a:spcPts val="800"/>
              </a:spcAft>
              <a:buNone/>
            </a:pPr>
            <a:r>
              <a:rPr lang="ja">
                <a:solidFill>
                  <a:srgbClr val="444444"/>
                </a:solidFill>
                <a:highlight>
                  <a:schemeClr val="lt1"/>
                </a:highlight>
                <a:latin typeface="Verdana"/>
                <a:ea typeface="Verdana"/>
                <a:cs typeface="Verdana"/>
                <a:sym typeface="Verdana"/>
              </a:rPr>
              <a:t>・こどもデザイン展：こどもが描くモビリティを技術者に具現化して貰えます</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・ランドクルーザーオフロード体験：（写真記）のような乗車体験が可能</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・お仕事ものづくり体験：タイヤ交換体験ができます</a:t>
            </a:r>
            <a:endParaRPr>
              <a:solidFill>
                <a:srgbClr val="444444"/>
              </a:solidFill>
              <a:highlight>
                <a:schemeClr val="lt1"/>
              </a:highlight>
              <a:latin typeface="Verdana"/>
              <a:ea typeface="Verdana"/>
              <a:cs typeface="Verdana"/>
              <a:sym typeface="Verdana"/>
            </a:endParaRPr>
          </a:p>
        </p:txBody>
      </p:sp>
      <p:pic>
        <p:nvPicPr>
          <p:cNvPr id="152" name="Google Shape;152;p23"/>
          <p:cNvPicPr preferRelativeResize="0"/>
          <p:nvPr/>
        </p:nvPicPr>
        <p:blipFill>
          <a:blip r:embed="rId4">
            <a:alphaModFix/>
          </a:blip>
          <a:stretch>
            <a:fillRect/>
          </a:stretch>
        </p:blipFill>
        <p:spPr>
          <a:xfrm>
            <a:off x="1304575" y="2188225"/>
            <a:ext cx="1932124" cy="1449101"/>
          </a:xfrm>
          <a:prstGeom prst="rect">
            <a:avLst/>
          </a:prstGeom>
          <a:noFill/>
          <a:ln>
            <a:noFill/>
          </a:ln>
        </p:spPr>
      </p:pic>
      <p:pic>
        <p:nvPicPr>
          <p:cNvPr id="153" name="Google Shape;153;p23"/>
          <p:cNvPicPr preferRelativeResize="0"/>
          <p:nvPr/>
        </p:nvPicPr>
        <p:blipFill>
          <a:blip r:embed="rId5">
            <a:alphaModFix/>
          </a:blip>
          <a:stretch>
            <a:fillRect/>
          </a:stretch>
        </p:blipFill>
        <p:spPr>
          <a:xfrm>
            <a:off x="1304575" y="3637325"/>
            <a:ext cx="1932124" cy="1449093"/>
          </a:xfrm>
          <a:prstGeom prst="rect">
            <a:avLst/>
          </a:prstGeom>
          <a:noFill/>
          <a:ln>
            <a:noFill/>
          </a:ln>
        </p:spPr>
      </p:pic>
      <p:pic>
        <p:nvPicPr>
          <p:cNvPr id="154" name="Google Shape;154;p23"/>
          <p:cNvPicPr preferRelativeResize="0"/>
          <p:nvPr/>
        </p:nvPicPr>
        <p:blipFill>
          <a:blip r:embed="rId6">
            <a:alphaModFix/>
          </a:blip>
          <a:stretch>
            <a:fillRect/>
          </a:stretch>
        </p:blipFill>
        <p:spPr>
          <a:xfrm>
            <a:off x="3588875" y="3637325"/>
            <a:ext cx="1932134" cy="1449101"/>
          </a:xfrm>
          <a:prstGeom prst="rect">
            <a:avLst/>
          </a:prstGeom>
          <a:noFill/>
          <a:ln>
            <a:noFill/>
          </a:ln>
        </p:spPr>
      </p:pic>
      <p:pic>
        <p:nvPicPr>
          <p:cNvPr id="155" name="Google Shape;155;p23"/>
          <p:cNvPicPr preferRelativeResize="0"/>
          <p:nvPr/>
        </p:nvPicPr>
        <p:blipFill>
          <a:blip r:embed="rId7">
            <a:alphaModFix/>
          </a:blip>
          <a:stretch>
            <a:fillRect/>
          </a:stretch>
        </p:blipFill>
        <p:spPr>
          <a:xfrm>
            <a:off x="3588878" y="2188225"/>
            <a:ext cx="1932124" cy="1449093"/>
          </a:xfrm>
          <a:prstGeom prst="rect">
            <a:avLst/>
          </a:prstGeom>
          <a:noFill/>
          <a:ln>
            <a:noFill/>
          </a:ln>
        </p:spPr>
      </p:pic>
      <p:pic>
        <p:nvPicPr>
          <p:cNvPr id="156" name="Google Shape;156;p23"/>
          <p:cNvPicPr preferRelativeResize="0"/>
          <p:nvPr/>
        </p:nvPicPr>
        <p:blipFill>
          <a:blip r:embed="rId8">
            <a:alphaModFix/>
          </a:blip>
          <a:stretch>
            <a:fillRect/>
          </a:stretch>
        </p:blipFill>
        <p:spPr>
          <a:xfrm>
            <a:off x="5786609" y="2678300"/>
            <a:ext cx="2693002" cy="20197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628650" y="248697"/>
            <a:ext cx="7886700" cy="65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ja"/>
              <a:t>感想</a:t>
            </a:r>
            <a:endParaRPr/>
          </a:p>
        </p:txBody>
      </p:sp>
      <p:pic>
        <p:nvPicPr>
          <p:cNvPr id="162" name="Google Shape;162;p24"/>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465625" y="147800"/>
            <a:ext cx="1560150" cy="610926"/>
          </a:xfrm>
          <a:prstGeom prst="rect">
            <a:avLst/>
          </a:prstGeom>
          <a:noFill/>
          <a:ln>
            <a:noFill/>
          </a:ln>
        </p:spPr>
      </p:pic>
      <p:sp>
        <p:nvSpPr>
          <p:cNvPr id="163" name="Google Shape;163;p24"/>
          <p:cNvSpPr txBox="1">
            <a:spLocks noGrp="1"/>
          </p:cNvSpPr>
          <p:nvPr>
            <p:ph type="body" idx="1"/>
          </p:nvPr>
        </p:nvSpPr>
        <p:spPr>
          <a:xfrm>
            <a:off x="628650" y="1186350"/>
            <a:ext cx="7927800" cy="2476500"/>
          </a:xfrm>
          <a:prstGeom prst="rect">
            <a:avLst/>
          </a:prstGeom>
          <a:solidFill>
            <a:schemeClr val="lt1">
              <a:alpha val="60000"/>
            </a:schemeClr>
          </a:solidFill>
          <a:ln>
            <a:noFill/>
          </a:ln>
        </p:spPr>
        <p:txBody>
          <a:bodyPr spcFirstLastPara="1" wrap="square" lIns="91425" tIns="45700" rIns="91425" bIns="45700" anchor="t" anchorCtr="0">
            <a:noAutofit/>
          </a:bodyPr>
          <a:lstStyle/>
          <a:p>
            <a:pPr marL="101600" marR="101600" lvl="0" indent="0" algn="l" rtl="0">
              <a:lnSpc>
                <a:spcPct val="115000"/>
              </a:lnSpc>
              <a:spcBef>
                <a:spcPts val="0"/>
              </a:spcBef>
              <a:spcAft>
                <a:spcPts val="800"/>
              </a:spcAft>
              <a:buNone/>
            </a:pPr>
            <a:r>
              <a:rPr lang="ja">
                <a:solidFill>
                  <a:srgbClr val="444444"/>
                </a:solidFill>
                <a:highlight>
                  <a:schemeClr val="lt1"/>
                </a:highlight>
                <a:latin typeface="Verdana"/>
                <a:ea typeface="Verdana"/>
                <a:cs typeface="Verdana"/>
                <a:sym typeface="Verdana"/>
              </a:rPr>
              <a:t>・普通の家族向け秋祭りのようなイベント（名前的に..）と思いきや、出展作品の技術力が非常高く大変面白かった。</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・アイデアコンテストに関してハード、ソフト、工場の方など幅広く参加されていて総合力の高さを感じた。モビリティ分野の裾野の広さを意味にしているようにも思えた。</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・アイデアコンテストからは若干の（良い意味での）狂気さを感じた。</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・自動運転ミニカーレースに参加してみたい</a:t>
            </a:r>
            <a:endParaRPr>
              <a:solidFill>
                <a:srgbClr val="444444"/>
              </a:solidFill>
              <a:highlight>
                <a:schemeClr val="lt1"/>
              </a:highlight>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628650" y="248697"/>
            <a:ext cx="7886700" cy="65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ja"/>
              <a:t>本スライド作成のきっかけ</a:t>
            </a:r>
            <a:endParaRPr/>
          </a:p>
        </p:txBody>
      </p:sp>
      <p:pic>
        <p:nvPicPr>
          <p:cNvPr id="68" name="Google Shape;68;p15"/>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465625" y="147800"/>
            <a:ext cx="1560150" cy="610926"/>
          </a:xfrm>
          <a:prstGeom prst="rect">
            <a:avLst/>
          </a:prstGeom>
          <a:noFill/>
          <a:ln>
            <a:noFill/>
          </a:ln>
        </p:spPr>
      </p:pic>
      <p:sp>
        <p:nvSpPr>
          <p:cNvPr id="69" name="Google Shape;69;p15"/>
          <p:cNvSpPr txBox="1">
            <a:spLocks noGrp="1"/>
          </p:cNvSpPr>
          <p:nvPr>
            <p:ph type="body" idx="1"/>
          </p:nvPr>
        </p:nvSpPr>
        <p:spPr>
          <a:xfrm>
            <a:off x="628650" y="1186350"/>
            <a:ext cx="8095500" cy="1597500"/>
          </a:xfrm>
          <a:prstGeom prst="rect">
            <a:avLst/>
          </a:prstGeom>
          <a:solidFill>
            <a:schemeClr val="lt1">
              <a:alpha val="60000"/>
            </a:schemeClr>
          </a:solidFill>
          <a:ln>
            <a:noFill/>
          </a:ln>
        </p:spPr>
        <p:txBody>
          <a:bodyPr spcFirstLastPara="1" wrap="square" lIns="91425" tIns="45700" rIns="91425" bIns="45700" anchor="t" anchorCtr="0">
            <a:noAutofit/>
          </a:bodyPr>
          <a:lstStyle/>
          <a:p>
            <a:pPr marL="101600" marR="101600" lvl="0" indent="0" algn="l" rtl="0">
              <a:lnSpc>
                <a:spcPct val="115000"/>
              </a:lnSpc>
              <a:spcBef>
                <a:spcPts val="0"/>
              </a:spcBef>
              <a:spcAft>
                <a:spcPts val="800"/>
              </a:spcAft>
              <a:buNone/>
            </a:pPr>
            <a:r>
              <a:rPr lang="ja">
                <a:solidFill>
                  <a:srgbClr val="444444"/>
                </a:solidFill>
                <a:highlight>
                  <a:schemeClr val="lt1"/>
                </a:highlight>
                <a:latin typeface="Verdana"/>
                <a:ea typeface="Verdana"/>
                <a:cs typeface="Verdana"/>
                <a:sym typeface="Verdana"/>
              </a:rPr>
              <a:t>・秋といえば技術展示会であり、毎週末のようにイベントに参加中</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・先日参加したイベントが大変面白かったのでその参加記として作成</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・外部イベントへの参加情報は（可能な範囲で）共有し合いたい</a:t>
            </a:r>
            <a:endParaRPr>
              <a:solidFill>
                <a:srgbClr val="444444"/>
              </a:solidFill>
              <a:highlight>
                <a:schemeClr val="lt1"/>
              </a:highlight>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628650" y="248697"/>
            <a:ext cx="7886700" cy="65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ja"/>
              <a:t>わくわくワールドについて</a:t>
            </a:r>
            <a:endParaRPr/>
          </a:p>
        </p:txBody>
      </p:sp>
      <p:pic>
        <p:nvPicPr>
          <p:cNvPr id="75" name="Google Shape;75;p16"/>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465625" y="147800"/>
            <a:ext cx="1560150" cy="610926"/>
          </a:xfrm>
          <a:prstGeom prst="rect">
            <a:avLst/>
          </a:prstGeom>
          <a:noFill/>
          <a:ln>
            <a:noFill/>
          </a:ln>
        </p:spPr>
      </p:pic>
      <p:sp>
        <p:nvSpPr>
          <p:cNvPr id="76" name="Google Shape;76;p16"/>
          <p:cNvSpPr txBox="1">
            <a:spLocks noGrp="1"/>
          </p:cNvSpPr>
          <p:nvPr>
            <p:ph type="body" idx="1"/>
          </p:nvPr>
        </p:nvSpPr>
        <p:spPr>
          <a:xfrm>
            <a:off x="628650" y="1186350"/>
            <a:ext cx="8397000" cy="1632600"/>
          </a:xfrm>
          <a:prstGeom prst="rect">
            <a:avLst/>
          </a:prstGeom>
          <a:solidFill>
            <a:schemeClr val="lt1">
              <a:alpha val="60000"/>
            </a:schemeClr>
          </a:solidFill>
          <a:ln>
            <a:noFill/>
          </a:ln>
        </p:spPr>
        <p:txBody>
          <a:bodyPr spcFirstLastPara="1" wrap="square" lIns="91425" tIns="45700" rIns="91425" bIns="45700" anchor="t" anchorCtr="0">
            <a:noAutofit/>
          </a:bodyPr>
          <a:lstStyle/>
          <a:p>
            <a:pPr marL="101600" marR="101600" lvl="0" indent="0" algn="l" rtl="0">
              <a:lnSpc>
                <a:spcPct val="115000"/>
              </a:lnSpc>
              <a:spcBef>
                <a:spcPts val="0"/>
              </a:spcBef>
              <a:spcAft>
                <a:spcPts val="800"/>
              </a:spcAft>
              <a:buNone/>
            </a:pPr>
            <a:r>
              <a:rPr lang="ja">
                <a:solidFill>
                  <a:srgbClr val="444444"/>
                </a:solidFill>
                <a:highlight>
                  <a:schemeClr val="lt1"/>
                </a:highlight>
                <a:latin typeface="Verdana"/>
                <a:ea typeface="Verdana"/>
                <a:cs typeface="Verdana"/>
                <a:sym typeface="Verdana"/>
              </a:rPr>
              <a:t>・トヨタ技術会等が主催する秋の技術イベントの１つ</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	・11/26(日) 終日</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	・場所：トヨタスカイホール@豊田市</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	・毎年秋開催、今年で20th</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・ポイント：一見家族向けイベントのように見えるが展示内容は本格的(?)</a:t>
            </a:r>
            <a:br>
              <a:rPr lang="ja">
                <a:solidFill>
                  <a:srgbClr val="444444"/>
                </a:solidFill>
                <a:highlight>
                  <a:schemeClr val="lt1"/>
                </a:highlight>
                <a:latin typeface="Verdana"/>
                <a:ea typeface="Verdana"/>
                <a:cs typeface="Verdana"/>
                <a:sym typeface="Verdana"/>
              </a:rPr>
            </a:br>
            <a:endParaRPr>
              <a:solidFill>
                <a:srgbClr val="444444"/>
              </a:solidFill>
              <a:highlight>
                <a:schemeClr val="lt1"/>
              </a:highlight>
              <a:latin typeface="Verdana"/>
              <a:ea typeface="Verdana"/>
              <a:cs typeface="Verdana"/>
              <a:sym typeface="Verdana"/>
            </a:endParaRPr>
          </a:p>
        </p:txBody>
      </p:sp>
      <p:pic>
        <p:nvPicPr>
          <p:cNvPr id="77" name="Google Shape;77;p16"/>
          <p:cNvPicPr preferRelativeResize="0"/>
          <p:nvPr/>
        </p:nvPicPr>
        <p:blipFill>
          <a:blip r:embed="rId4"/>
          <a:stretch>
            <a:fillRect/>
          </a:stretch>
        </p:blipFill>
        <p:spPr>
          <a:xfrm>
            <a:off x="1220350" y="2865575"/>
            <a:ext cx="3161851" cy="1934475"/>
          </a:xfrm>
          <a:prstGeom prst="rect">
            <a:avLst/>
          </a:prstGeom>
        </p:spPr>
      </p:pic>
      <p:pic>
        <p:nvPicPr>
          <p:cNvPr id="78" name="Google Shape;78;p16"/>
          <p:cNvPicPr preferRelativeResize="0"/>
          <p:nvPr/>
        </p:nvPicPr>
        <p:blipFill>
          <a:blip r:embed="rId5"/>
          <a:stretch>
            <a:fillRect/>
          </a:stretch>
        </p:blipFill>
        <p:spPr>
          <a:xfrm>
            <a:off x="4585325" y="2865575"/>
            <a:ext cx="2534077" cy="1900550"/>
          </a:xfrm>
          <a:prstGeom prst="rect">
            <a:avLst/>
          </a:prstGeom>
        </p:spPr>
      </p:pic>
      <p:sp>
        <p:nvSpPr>
          <p:cNvPr id="79" name="Google Shape;79;p16"/>
          <p:cNvSpPr txBox="1"/>
          <p:nvPr/>
        </p:nvSpPr>
        <p:spPr>
          <a:xfrm>
            <a:off x="5361175" y="4666850"/>
            <a:ext cx="3636300" cy="477000"/>
          </a:xfrm>
          <a:prstGeom prst="rect">
            <a:avLst/>
          </a:prstGeom>
          <a:noFill/>
          <a:ln>
            <a:noFill/>
          </a:ln>
        </p:spPr>
        <p:txBody>
          <a:bodyPr spcFirstLastPara="1" wrap="square" lIns="91425" tIns="91425" rIns="91425" bIns="91425" anchor="t" anchorCtr="0">
            <a:spAutoFit/>
          </a:bodyPr>
          <a:lstStyle/>
          <a:p>
            <a:pPr marL="101600" marR="101600" lvl="0" indent="0" algn="l" rtl="0">
              <a:lnSpc>
                <a:spcPct val="115000"/>
              </a:lnSpc>
              <a:spcBef>
                <a:spcPts val="0"/>
              </a:spcBef>
              <a:spcAft>
                <a:spcPts val="800"/>
              </a:spcAft>
              <a:buNone/>
            </a:pPr>
            <a:r>
              <a:rPr lang="ja" sz="1900" u="sng">
                <a:solidFill>
                  <a:schemeClr val="accent5"/>
                </a:solidFill>
                <a:latin typeface="HiraMaruPro-W4"/>
                <a:ea typeface="HiraMaruPro-W4"/>
                <a:cs typeface="HiraMaruPro-W4"/>
                <a:sym typeface="HiraMaruPro-W4"/>
                <a:hlinkClick r:id="rId6">
                  <a:extLst>
                    <a:ext uri="{A12FA001-AC4F-418D-AE19-62706E023703}">
                      <ahyp:hlinkClr xmlns:ahyp="http://schemas.microsoft.com/office/drawing/2018/hyperlinkcolor" val="tx"/>
                    </a:ext>
                  </a:extLst>
                </a:hlinkClick>
              </a:rPr>
              <a:t>https://wakuwakuworld.jp</a:t>
            </a:r>
            <a:endParaRPr sz="1900">
              <a:solidFill>
                <a:schemeClr val="dk1"/>
              </a:solidFill>
              <a:latin typeface="HiraMaruPro-W4"/>
              <a:ea typeface="HiraMaruPro-W4"/>
              <a:cs typeface="HiraMaruPro-W4"/>
              <a:sym typeface="HiraMaruPro-W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628650" y="248697"/>
            <a:ext cx="7886700" cy="65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ja"/>
              <a:t>見どころ（主観を含む）</a:t>
            </a:r>
            <a:endParaRPr/>
          </a:p>
        </p:txBody>
      </p:sp>
      <p:pic>
        <p:nvPicPr>
          <p:cNvPr id="85" name="Google Shape;85;p17"/>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465625" y="147800"/>
            <a:ext cx="1560150" cy="610926"/>
          </a:xfrm>
          <a:prstGeom prst="rect">
            <a:avLst/>
          </a:prstGeom>
          <a:noFill/>
          <a:ln>
            <a:noFill/>
          </a:ln>
        </p:spPr>
      </p:pic>
      <p:sp>
        <p:nvSpPr>
          <p:cNvPr id="86" name="Google Shape;86;p17"/>
          <p:cNvSpPr txBox="1">
            <a:spLocks noGrp="1"/>
          </p:cNvSpPr>
          <p:nvPr>
            <p:ph type="body" idx="1"/>
          </p:nvPr>
        </p:nvSpPr>
        <p:spPr>
          <a:xfrm>
            <a:off x="628650" y="1186350"/>
            <a:ext cx="7927800" cy="1632600"/>
          </a:xfrm>
          <a:prstGeom prst="rect">
            <a:avLst/>
          </a:prstGeom>
          <a:solidFill>
            <a:schemeClr val="lt1">
              <a:alpha val="60000"/>
            </a:schemeClr>
          </a:solidFill>
          <a:ln>
            <a:noFill/>
          </a:ln>
        </p:spPr>
        <p:txBody>
          <a:bodyPr spcFirstLastPara="1" wrap="square" lIns="91425" tIns="45700" rIns="91425" bIns="45700" anchor="t" anchorCtr="0">
            <a:noAutofit/>
          </a:bodyPr>
          <a:lstStyle/>
          <a:p>
            <a:pPr marL="101600" marR="101600" lvl="0" indent="0" algn="l" rtl="0">
              <a:lnSpc>
                <a:spcPct val="115000"/>
              </a:lnSpc>
              <a:spcBef>
                <a:spcPts val="0"/>
              </a:spcBef>
              <a:spcAft>
                <a:spcPts val="0"/>
              </a:spcAft>
              <a:buNone/>
            </a:pPr>
            <a:r>
              <a:rPr lang="ja">
                <a:solidFill>
                  <a:srgbClr val="444444"/>
                </a:solidFill>
                <a:highlight>
                  <a:schemeClr val="lt1"/>
                </a:highlight>
                <a:latin typeface="Verdana"/>
                <a:ea typeface="Verdana"/>
                <a:cs typeface="Verdana"/>
                <a:sym typeface="Verdana"/>
              </a:rPr>
              <a:t>事前調査により面白そうに感じたポイント</a:t>
            </a:r>
            <a:endParaRPr>
              <a:solidFill>
                <a:srgbClr val="444444"/>
              </a:solidFill>
              <a:highlight>
                <a:schemeClr val="lt1"/>
              </a:highlight>
              <a:latin typeface="Verdana"/>
              <a:ea typeface="Verdana"/>
              <a:cs typeface="Verdana"/>
              <a:sym typeface="Verdana"/>
            </a:endParaRPr>
          </a:p>
          <a:p>
            <a:pPr marL="0" marR="101600" lvl="0" indent="0" algn="l" rtl="0">
              <a:lnSpc>
                <a:spcPct val="115000"/>
              </a:lnSpc>
              <a:spcBef>
                <a:spcPts val="800"/>
              </a:spcBef>
              <a:spcAft>
                <a:spcPts val="800"/>
              </a:spcAft>
              <a:buNone/>
            </a:pPr>
            <a:r>
              <a:rPr lang="ja">
                <a:solidFill>
                  <a:srgbClr val="444444"/>
                </a:solidFill>
                <a:highlight>
                  <a:schemeClr val="lt1"/>
                </a:highlight>
                <a:latin typeface="Verdana"/>
                <a:ea typeface="Verdana"/>
                <a:cs typeface="Verdana"/>
                <a:sym typeface="Verdana"/>
              </a:rPr>
              <a:t>　１．アイデアコンテスト〜試乗、体験〜</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　２．自動運転ミニカーバトル2023</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　３．モノづくり系の各種企画</a:t>
            </a:r>
            <a:endParaRPr>
              <a:solidFill>
                <a:srgbClr val="444444"/>
              </a:solidFill>
              <a:highlight>
                <a:schemeClr val="lt1"/>
              </a:highlight>
              <a:latin typeface="Verdana"/>
              <a:ea typeface="Verdana"/>
              <a:cs typeface="Verdana"/>
              <a:sym typeface="Verdana"/>
            </a:endParaRPr>
          </a:p>
        </p:txBody>
      </p:sp>
      <p:pic>
        <p:nvPicPr>
          <p:cNvPr id="87" name="Google Shape;87;p17"/>
          <p:cNvPicPr preferRelativeResize="0"/>
          <p:nvPr/>
        </p:nvPicPr>
        <p:blipFill>
          <a:blip r:embed="rId4">
            <a:alphaModFix/>
          </a:blip>
          <a:stretch>
            <a:fillRect/>
          </a:stretch>
        </p:blipFill>
        <p:spPr>
          <a:xfrm>
            <a:off x="6370875" y="2818950"/>
            <a:ext cx="1442550" cy="2041326"/>
          </a:xfrm>
          <a:prstGeom prst="rect">
            <a:avLst/>
          </a:prstGeom>
          <a:noFill/>
          <a:ln>
            <a:noFill/>
          </a:ln>
        </p:spPr>
      </p:pic>
      <p:pic>
        <p:nvPicPr>
          <p:cNvPr id="88" name="Google Shape;88;p17"/>
          <p:cNvPicPr preferRelativeResize="0"/>
          <p:nvPr/>
        </p:nvPicPr>
        <p:blipFill>
          <a:blip r:embed="rId5">
            <a:alphaModFix/>
          </a:blip>
          <a:stretch>
            <a:fillRect/>
          </a:stretch>
        </p:blipFill>
        <p:spPr>
          <a:xfrm>
            <a:off x="3715773" y="3380300"/>
            <a:ext cx="2495500" cy="1587400"/>
          </a:xfrm>
          <a:prstGeom prst="rect">
            <a:avLst/>
          </a:prstGeom>
          <a:noFill/>
          <a:ln>
            <a:noFill/>
          </a:ln>
        </p:spPr>
      </p:pic>
      <p:pic>
        <p:nvPicPr>
          <p:cNvPr id="89" name="Google Shape;89;p17"/>
          <p:cNvPicPr preferRelativeResize="0"/>
          <p:nvPr/>
        </p:nvPicPr>
        <p:blipFill>
          <a:blip r:embed="rId6">
            <a:alphaModFix/>
          </a:blip>
          <a:stretch>
            <a:fillRect/>
          </a:stretch>
        </p:blipFill>
        <p:spPr>
          <a:xfrm>
            <a:off x="808725" y="2967400"/>
            <a:ext cx="2807150" cy="1553251"/>
          </a:xfrm>
          <a:prstGeom prst="rect">
            <a:avLst/>
          </a:prstGeom>
          <a:noFill/>
          <a:ln>
            <a:noFill/>
          </a:ln>
        </p:spPr>
      </p:pic>
      <p:sp>
        <p:nvSpPr>
          <p:cNvPr id="90" name="Google Shape;90;p17"/>
          <p:cNvSpPr txBox="1"/>
          <p:nvPr/>
        </p:nvSpPr>
        <p:spPr>
          <a:xfrm>
            <a:off x="772550" y="447225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u="sng">
                <a:solidFill>
                  <a:schemeClr val="hlink"/>
                </a:solidFill>
                <a:hlinkClick r:id="rId7"/>
              </a:rPr>
              <a:t>https://autonomous-minicar-battle.studio.site/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628650" y="248697"/>
            <a:ext cx="7886700" cy="65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ja"/>
              <a:t>１．アイデアコンテスト〜試乗、体験〜</a:t>
            </a:r>
            <a:endParaRPr/>
          </a:p>
        </p:txBody>
      </p:sp>
      <p:pic>
        <p:nvPicPr>
          <p:cNvPr id="96" name="Google Shape;96;p18"/>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465625" y="147800"/>
            <a:ext cx="1560150" cy="610926"/>
          </a:xfrm>
          <a:prstGeom prst="rect">
            <a:avLst/>
          </a:prstGeom>
          <a:noFill/>
          <a:ln>
            <a:noFill/>
          </a:ln>
        </p:spPr>
      </p:pic>
      <p:sp>
        <p:nvSpPr>
          <p:cNvPr id="97" name="Google Shape;97;p18"/>
          <p:cNvSpPr txBox="1">
            <a:spLocks noGrp="1"/>
          </p:cNvSpPr>
          <p:nvPr>
            <p:ph type="body" idx="1"/>
          </p:nvPr>
        </p:nvSpPr>
        <p:spPr>
          <a:xfrm>
            <a:off x="628650" y="1186350"/>
            <a:ext cx="8182500" cy="1632600"/>
          </a:xfrm>
          <a:prstGeom prst="rect">
            <a:avLst/>
          </a:prstGeom>
          <a:solidFill>
            <a:schemeClr val="lt1">
              <a:alpha val="60000"/>
            </a:schemeClr>
          </a:solidFill>
          <a:ln>
            <a:noFill/>
          </a:ln>
        </p:spPr>
        <p:txBody>
          <a:bodyPr spcFirstLastPara="1" wrap="square" lIns="91425" tIns="45700" rIns="91425" bIns="45700" anchor="t" anchorCtr="0">
            <a:noAutofit/>
          </a:bodyPr>
          <a:lstStyle/>
          <a:p>
            <a:pPr marL="101600" marR="101600" lvl="0" indent="0" algn="l" rtl="0">
              <a:lnSpc>
                <a:spcPct val="115000"/>
              </a:lnSpc>
              <a:spcBef>
                <a:spcPts val="0"/>
              </a:spcBef>
              <a:spcAft>
                <a:spcPts val="800"/>
              </a:spcAft>
              <a:buNone/>
            </a:pPr>
            <a:r>
              <a:rPr lang="ja">
                <a:solidFill>
                  <a:srgbClr val="444444"/>
                </a:solidFill>
                <a:highlight>
                  <a:schemeClr val="lt1"/>
                </a:highlight>
                <a:latin typeface="Verdana"/>
                <a:ea typeface="Verdana"/>
                <a:cs typeface="Verdana"/>
                <a:sym typeface="Verdana"/>
              </a:rPr>
              <a:t>・MakerFaire出展者も多く輩出するレベルの高いコンテスト（と伺った）</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・今年度は12個ほどの企画展示あり（モビリティ部門、アイデア部門）</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・毎年春〜秋展示まで長期間取り組まれている（と伺った）</a:t>
            </a:r>
            <a:br>
              <a:rPr lang="ja">
                <a:solidFill>
                  <a:srgbClr val="444444"/>
                </a:solidFill>
                <a:highlight>
                  <a:schemeClr val="lt1"/>
                </a:highlight>
                <a:latin typeface="Verdana"/>
                <a:ea typeface="Verdana"/>
                <a:cs typeface="Verdana"/>
                <a:sym typeface="Verdana"/>
              </a:rPr>
            </a:br>
            <a:endParaRPr>
              <a:solidFill>
                <a:srgbClr val="444444"/>
              </a:solidFill>
              <a:highlight>
                <a:schemeClr val="lt1"/>
              </a:highlight>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628650" y="248697"/>
            <a:ext cx="7886700" cy="65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ja"/>
              <a:t>１．アイデアコンテスト〜試乗、体験〜</a:t>
            </a:r>
            <a:endParaRPr/>
          </a:p>
        </p:txBody>
      </p:sp>
      <p:pic>
        <p:nvPicPr>
          <p:cNvPr id="103" name="Google Shape;103;p19"/>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465625" y="147800"/>
            <a:ext cx="1560150" cy="610926"/>
          </a:xfrm>
          <a:prstGeom prst="rect">
            <a:avLst/>
          </a:prstGeom>
          <a:noFill/>
          <a:ln>
            <a:noFill/>
          </a:ln>
        </p:spPr>
      </p:pic>
      <p:pic>
        <p:nvPicPr>
          <p:cNvPr id="104" name="Google Shape;104;p19"/>
          <p:cNvPicPr preferRelativeResize="0"/>
          <p:nvPr/>
        </p:nvPicPr>
        <p:blipFill>
          <a:blip r:embed="rId4">
            <a:alphaModFix/>
          </a:blip>
          <a:stretch>
            <a:fillRect/>
          </a:stretch>
        </p:blipFill>
        <p:spPr>
          <a:xfrm>
            <a:off x="1860675" y="3020250"/>
            <a:ext cx="1216251" cy="1621673"/>
          </a:xfrm>
          <a:prstGeom prst="rect">
            <a:avLst/>
          </a:prstGeom>
          <a:noFill/>
          <a:ln>
            <a:noFill/>
          </a:ln>
        </p:spPr>
      </p:pic>
      <p:pic>
        <p:nvPicPr>
          <p:cNvPr id="105" name="Google Shape;105;p19"/>
          <p:cNvPicPr preferRelativeResize="0"/>
          <p:nvPr/>
        </p:nvPicPr>
        <p:blipFill>
          <a:blip r:embed="rId5">
            <a:alphaModFix/>
          </a:blip>
          <a:stretch>
            <a:fillRect/>
          </a:stretch>
        </p:blipFill>
        <p:spPr>
          <a:xfrm>
            <a:off x="3441150" y="3020250"/>
            <a:ext cx="1514650" cy="2019517"/>
          </a:xfrm>
          <a:prstGeom prst="rect">
            <a:avLst/>
          </a:prstGeom>
          <a:noFill/>
          <a:ln>
            <a:noFill/>
          </a:ln>
        </p:spPr>
      </p:pic>
      <p:pic>
        <p:nvPicPr>
          <p:cNvPr id="106" name="Google Shape;106;p19"/>
          <p:cNvPicPr preferRelativeResize="0"/>
          <p:nvPr/>
        </p:nvPicPr>
        <p:blipFill>
          <a:blip r:embed="rId6">
            <a:alphaModFix/>
          </a:blip>
          <a:stretch>
            <a:fillRect/>
          </a:stretch>
        </p:blipFill>
        <p:spPr>
          <a:xfrm>
            <a:off x="5068250" y="3020242"/>
            <a:ext cx="1514650" cy="2019533"/>
          </a:xfrm>
          <a:prstGeom prst="rect">
            <a:avLst/>
          </a:prstGeom>
          <a:noFill/>
          <a:ln>
            <a:noFill/>
          </a:ln>
        </p:spPr>
      </p:pic>
      <p:pic>
        <p:nvPicPr>
          <p:cNvPr id="107" name="Google Shape;107;p19"/>
          <p:cNvPicPr preferRelativeResize="0"/>
          <p:nvPr/>
        </p:nvPicPr>
        <p:blipFill>
          <a:blip r:embed="rId7">
            <a:alphaModFix/>
          </a:blip>
          <a:stretch>
            <a:fillRect/>
          </a:stretch>
        </p:blipFill>
        <p:spPr>
          <a:xfrm>
            <a:off x="6779562" y="1059599"/>
            <a:ext cx="1426126" cy="1901501"/>
          </a:xfrm>
          <a:prstGeom prst="rect">
            <a:avLst/>
          </a:prstGeom>
          <a:noFill/>
          <a:ln>
            <a:noFill/>
          </a:ln>
        </p:spPr>
      </p:pic>
      <p:pic>
        <p:nvPicPr>
          <p:cNvPr id="108" name="Google Shape;108;p19"/>
          <p:cNvPicPr preferRelativeResize="0"/>
          <p:nvPr/>
        </p:nvPicPr>
        <p:blipFill>
          <a:blip r:embed="rId8">
            <a:alphaModFix/>
          </a:blip>
          <a:stretch>
            <a:fillRect/>
          </a:stretch>
        </p:blipFill>
        <p:spPr>
          <a:xfrm>
            <a:off x="2142201" y="4149925"/>
            <a:ext cx="1186499" cy="889874"/>
          </a:xfrm>
          <a:prstGeom prst="rect">
            <a:avLst/>
          </a:prstGeom>
          <a:noFill/>
          <a:ln>
            <a:noFill/>
          </a:ln>
        </p:spPr>
      </p:pic>
      <p:sp>
        <p:nvSpPr>
          <p:cNvPr id="109" name="Google Shape;109;p19"/>
          <p:cNvSpPr txBox="1">
            <a:spLocks noGrp="1"/>
          </p:cNvSpPr>
          <p:nvPr>
            <p:ph type="body" idx="1"/>
          </p:nvPr>
        </p:nvSpPr>
        <p:spPr>
          <a:xfrm>
            <a:off x="628650" y="1186350"/>
            <a:ext cx="6277500" cy="471900"/>
          </a:xfrm>
          <a:prstGeom prst="rect">
            <a:avLst/>
          </a:prstGeom>
          <a:solidFill>
            <a:schemeClr val="lt1">
              <a:alpha val="60000"/>
            </a:schemeClr>
          </a:solidFill>
          <a:ln>
            <a:noFill/>
          </a:ln>
        </p:spPr>
        <p:txBody>
          <a:bodyPr spcFirstLastPara="1" wrap="square" lIns="91425" tIns="45700" rIns="91425" bIns="45700" anchor="t" anchorCtr="0">
            <a:noAutofit/>
          </a:bodyPr>
          <a:lstStyle/>
          <a:p>
            <a:pPr marL="101600" marR="101600" lvl="0" indent="0" algn="l" rtl="0">
              <a:lnSpc>
                <a:spcPct val="115000"/>
              </a:lnSpc>
              <a:spcBef>
                <a:spcPts val="0"/>
              </a:spcBef>
              <a:spcAft>
                <a:spcPts val="800"/>
              </a:spcAft>
              <a:buNone/>
            </a:pPr>
            <a:r>
              <a:rPr lang="ja">
                <a:solidFill>
                  <a:srgbClr val="444444"/>
                </a:solidFill>
                <a:highlight>
                  <a:schemeClr val="lt1"/>
                </a:highlight>
                <a:latin typeface="Verdana"/>
                <a:ea typeface="Verdana"/>
                <a:cs typeface="Verdana"/>
                <a:sym typeface="Verdana"/>
              </a:rPr>
              <a:t>・モビリティ部門の各テーマ</a:t>
            </a:r>
            <a:br>
              <a:rPr lang="ja">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EnchantingVehicle：ステッキでパーソナルモビリティを操作</a:t>
            </a:r>
            <a:br>
              <a:rPr lang="ja" sz="1300">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Popo：自分で組み合わせた線路上を自動走行する、ボディはとうもろこし製</a:t>
            </a:r>
            <a:br>
              <a:rPr lang="ja" sz="1300">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シャチのAIちゃん：にっこり笑顔で発信するモビリティ</a:t>
            </a:r>
            <a:br>
              <a:rPr lang="ja" sz="1300">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ジャンプアップUSG(Usagi)：うさぎのジャンプを再現したモビリティ</a:t>
            </a:r>
            <a:br>
              <a:rPr lang="ja" sz="1300">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フィギュアスケーター：ジェスチャー操作でフィギュアスケートの動きを再現</a:t>
            </a:r>
            <a:br>
              <a:rPr lang="ja" sz="1300">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エクスプレゼンスサッカー：遠隔操作でサッカーロボットを制御</a:t>
            </a:r>
            <a:endParaRPr sz="1300">
              <a:solidFill>
                <a:srgbClr val="444444"/>
              </a:solidFill>
              <a:highlight>
                <a:schemeClr val="lt1"/>
              </a:highlight>
              <a:latin typeface="Verdana"/>
              <a:ea typeface="Verdana"/>
              <a:cs typeface="Verdana"/>
              <a:sym typeface="Verdana"/>
            </a:endParaRPr>
          </a:p>
        </p:txBody>
      </p:sp>
      <p:pic>
        <p:nvPicPr>
          <p:cNvPr id="110" name="Google Shape;110;p19"/>
          <p:cNvPicPr preferRelativeResize="0"/>
          <p:nvPr/>
        </p:nvPicPr>
        <p:blipFill>
          <a:blip r:embed="rId9">
            <a:alphaModFix/>
          </a:blip>
          <a:stretch>
            <a:fillRect/>
          </a:stretch>
        </p:blipFill>
        <p:spPr>
          <a:xfrm>
            <a:off x="229000" y="3020251"/>
            <a:ext cx="1514650" cy="2019548"/>
          </a:xfrm>
          <a:prstGeom prst="rect">
            <a:avLst/>
          </a:prstGeom>
          <a:noFill/>
          <a:ln>
            <a:noFill/>
          </a:ln>
        </p:spPr>
      </p:pic>
      <p:pic>
        <p:nvPicPr>
          <p:cNvPr id="111" name="Google Shape;111;p19"/>
          <p:cNvPicPr preferRelativeResize="0"/>
          <p:nvPr/>
        </p:nvPicPr>
        <p:blipFill>
          <a:blip r:embed="rId10">
            <a:alphaModFix/>
          </a:blip>
          <a:stretch>
            <a:fillRect/>
          </a:stretch>
        </p:blipFill>
        <p:spPr>
          <a:xfrm>
            <a:off x="6735298" y="3020259"/>
            <a:ext cx="1514650" cy="20195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628650" y="248697"/>
            <a:ext cx="7886700" cy="65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ja"/>
              <a:t>１．アイデアコンテスト〜試乗、体験〜</a:t>
            </a:r>
            <a:endParaRPr/>
          </a:p>
        </p:txBody>
      </p:sp>
      <p:pic>
        <p:nvPicPr>
          <p:cNvPr id="117" name="Google Shape;117;p20"/>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465625" y="147800"/>
            <a:ext cx="1560150" cy="610926"/>
          </a:xfrm>
          <a:prstGeom prst="rect">
            <a:avLst/>
          </a:prstGeom>
          <a:noFill/>
          <a:ln>
            <a:noFill/>
          </a:ln>
        </p:spPr>
      </p:pic>
      <p:pic>
        <p:nvPicPr>
          <p:cNvPr id="118" name="Google Shape;118;p20"/>
          <p:cNvPicPr preferRelativeResize="0"/>
          <p:nvPr/>
        </p:nvPicPr>
        <p:blipFill>
          <a:blip r:embed="rId4">
            <a:alphaModFix/>
          </a:blip>
          <a:stretch>
            <a:fillRect/>
          </a:stretch>
        </p:blipFill>
        <p:spPr>
          <a:xfrm>
            <a:off x="6533325" y="1107425"/>
            <a:ext cx="2492452" cy="1869324"/>
          </a:xfrm>
          <a:prstGeom prst="rect">
            <a:avLst/>
          </a:prstGeom>
          <a:noFill/>
          <a:ln>
            <a:noFill/>
          </a:ln>
        </p:spPr>
      </p:pic>
      <p:pic>
        <p:nvPicPr>
          <p:cNvPr id="119" name="Google Shape;119;p20"/>
          <p:cNvPicPr preferRelativeResize="0"/>
          <p:nvPr/>
        </p:nvPicPr>
        <p:blipFill>
          <a:blip r:embed="rId5">
            <a:alphaModFix/>
          </a:blip>
          <a:stretch>
            <a:fillRect/>
          </a:stretch>
        </p:blipFill>
        <p:spPr>
          <a:xfrm>
            <a:off x="2803522" y="2980321"/>
            <a:ext cx="1514650" cy="2019574"/>
          </a:xfrm>
          <a:prstGeom prst="rect">
            <a:avLst/>
          </a:prstGeom>
          <a:noFill/>
          <a:ln>
            <a:noFill/>
          </a:ln>
        </p:spPr>
      </p:pic>
      <p:sp>
        <p:nvSpPr>
          <p:cNvPr id="120" name="Google Shape;120;p20"/>
          <p:cNvSpPr txBox="1">
            <a:spLocks noGrp="1"/>
          </p:cNvSpPr>
          <p:nvPr>
            <p:ph type="body" idx="1"/>
          </p:nvPr>
        </p:nvSpPr>
        <p:spPr>
          <a:xfrm>
            <a:off x="628650" y="1186350"/>
            <a:ext cx="6031200" cy="471900"/>
          </a:xfrm>
          <a:prstGeom prst="rect">
            <a:avLst/>
          </a:prstGeom>
          <a:solidFill>
            <a:schemeClr val="lt1">
              <a:alpha val="60000"/>
            </a:schemeClr>
          </a:solidFill>
          <a:ln>
            <a:noFill/>
          </a:ln>
        </p:spPr>
        <p:txBody>
          <a:bodyPr spcFirstLastPara="1" wrap="square" lIns="91425" tIns="45700" rIns="91425" bIns="45700" anchor="t" anchorCtr="0">
            <a:noAutofit/>
          </a:bodyPr>
          <a:lstStyle/>
          <a:p>
            <a:pPr marL="101600" marR="101600" lvl="0" indent="0" algn="l" rtl="0">
              <a:lnSpc>
                <a:spcPct val="115000"/>
              </a:lnSpc>
              <a:spcBef>
                <a:spcPts val="0"/>
              </a:spcBef>
              <a:spcAft>
                <a:spcPts val="800"/>
              </a:spcAft>
              <a:buNone/>
            </a:pPr>
            <a:r>
              <a:rPr lang="ja">
                <a:solidFill>
                  <a:srgbClr val="444444"/>
                </a:solidFill>
                <a:highlight>
                  <a:schemeClr val="lt1"/>
                </a:highlight>
                <a:latin typeface="Verdana"/>
                <a:ea typeface="Verdana"/>
                <a:cs typeface="Verdana"/>
                <a:sym typeface="Verdana"/>
              </a:rPr>
              <a:t>・アイデア部門の各テーマ</a:t>
            </a:r>
            <a:br>
              <a:rPr lang="ja">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ワールドウォーカinParis：VR＋モビリティでパリ体験をする</a:t>
            </a:r>
            <a:br>
              <a:rPr lang="ja" sz="1300">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レーザ技術を駆使したかっこいいクルマ：加工を工夫してかっこよさ追求</a:t>
            </a:r>
            <a:br>
              <a:rPr lang="ja" sz="1300">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Emojibots：感情認識してemojibotsが絵文字を表示してくれる</a:t>
            </a:r>
            <a:br>
              <a:rPr lang="ja" sz="1300">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重力9（ナイン）：磁石を活用したパズル</a:t>
            </a:r>
            <a:br>
              <a:rPr lang="ja" sz="1300">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GoldfishRescue(金魚救い)：一見普通の金魚救いだがポイが3Dプリンタ製</a:t>
            </a:r>
            <a:br>
              <a:rPr lang="ja" sz="1300">
                <a:solidFill>
                  <a:srgbClr val="444444"/>
                </a:solidFill>
                <a:highlight>
                  <a:schemeClr val="lt1"/>
                </a:highlight>
                <a:latin typeface="Verdana"/>
                <a:ea typeface="Verdana"/>
                <a:cs typeface="Verdana"/>
                <a:sym typeface="Verdana"/>
              </a:rPr>
            </a:br>
            <a:r>
              <a:rPr lang="ja" sz="1300">
                <a:solidFill>
                  <a:srgbClr val="444444"/>
                </a:solidFill>
                <a:highlight>
                  <a:schemeClr val="lt1"/>
                </a:highlight>
                <a:latin typeface="Verdana"/>
                <a:ea typeface="Verdana"/>
                <a:cs typeface="Verdana"/>
                <a:sym typeface="Verdana"/>
              </a:rPr>
              <a:t>営農Cpod：Cpodを魔改造(ドア開く角度を最大化)して農業効率化に特化</a:t>
            </a:r>
            <a:endParaRPr sz="1300">
              <a:solidFill>
                <a:srgbClr val="444444"/>
              </a:solidFill>
              <a:highlight>
                <a:schemeClr val="lt1"/>
              </a:highlight>
              <a:latin typeface="Verdana"/>
              <a:ea typeface="Verdana"/>
              <a:cs typeface="Verdana"/>
              <a:sym typeface="Verdana"/>
            </a:endParaRPr>
          </a:p>
        </p:txBody>
      </p:sp>
      <p:pic>
        <p:nvPicPr>
          <p:cNvPr id="121" name="Google Shape;121;p20"/>
          <p:cNvPicPr preferRelativeResize="0"/>
          <p:nvPr/>
        </p:nvPicPr>
        <p:blipFill>
          <a:blip r:embed="rId6">
            <a:alphaModFix/>
          </a:blip>
          <a:stretch>
            <a:fillRect/>
          </a:stretch>
        </p:blipFill>
        <p:spPr>
          <a:xfrm>
            <a:off x="1235850" y="3020275"/>
            <a:ext cx="1484724" cy="1979628"/>
          </a:xfrm>
          <a:prstGeom prst="rect">
            <a:avLst/>
          </a:prstGeom>
          <a:noFill/>
          <a:ln>
            <a:noFill/>
          </a:ln>
        </p:spPr>
      </p:pic>
      <p:pic>
        <p:nvPicPr>
          <p:cNvPr id="122" name="Google Shape;122;p20"/>
          <p:cNvPicPr preferRelativeResize="0"/>
          <p:nvPr/>
        </p:nvPicPr>
        <p:blipFill>
          <a:blip r:embed="rId7">
            <a:alphaModFix/>
          </a:blip>
          <a:stretch>
            <a:fillRect/>
          </a:stretch>
        </p:blipFill>
        <p:spPr>
          <a:xfrm>
            <a:off x="6037150" y="3016650"/>
            <a:ext cx="1484724" cy="1979628"/>
          </a:xfrm>
          <a:prstGeom prst="rect">
            <a:avLst/>
          </a:prstGeom>
          <a:noFill/>
          <a:ln>
            <a:noFill/>
          </a:ln>
        </p:spPr>
      </p:pic>
      <p:pic>
        <p:nvPicPr>
          <p:cNvPr id="123" name="Google Shape;123;p20"/>
          <p:cNvPicPr preferRelativeResize="0"/>
          <p:nvPr/>
        </p:nvPicPr>
        <p:blipFill>
          <a:blip r:embed="rId8">
            <a:alphaModFix/>
          </a:blip>
          <a:stretch>
            <a:fillRect/>
          </a:stretch>
        </p:blipFill>
        <p:spPr>
          <a:xfrm>
            <a:off x="7576425" y="3020275"/>
            <a:ext cx="1484724" cy="1979628"/>
          </a:xfrm>
          <a:prstGeom prst="rect">
            <a:avLst/>
          </a:prstGeom>
          <a:noFill/>
          <a:ln>
            <a:noFill/>
          </a:ln>
        </p:spPr>
      </p:pic>
      <p:pic>
        <p:nvPicPr>
          <p:cNvPr id="124" name="Google Shape;124;p20"/>
          <p:cNvPicPr preferRelativeResize="0"/>
          <p:nvPr/>
        </p:nvPicPr>
        <p:blipFill>
          <a:blip r:embed="rId9">
            <a:alphaModFix/>
          </a:blip>
          <a:stretch>
            <a:fillRect/>
          </a:stretch>
        </p:blipFill>
        <p:spPr>
          <a:xfrm>
            <a:off x="4434650" y="2976742"/>
            <a:ext cx="1514650" cy="20195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628650" y="248697"/>
            <a:ext cx="7886700" cy="65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ja"/>
              <a:t>２．自動運転ミニカーバトル2023</a:t>
            </a:r>
            <a:endParaRPr/>
          </a:p>
        </p:txBody>
      </p:sp>
      <p:pic>
        <p:nvPicPr>
          <p:cNvPr id="130" name="Google Shape;130;p21"/>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465625" y="147800"/>
            <a:ext cx="1560150" cy="610926"/>
          </a:xfrm>
          <a:prstGeom prst="rect">
            <a:avLst/>
          </a:prstGeom>
          <a:noFill/>
          <a:ln>
            <a:noFill/>
          </a:ln>
        </p:spPr>
      </p:pic>
      <p:sp>
        <p:nvSpPr>
          <p:cNvPr id="131" name="Google Shape;131;p21"/>
          <p:cNvSpPr txBox="1">
            <a:spLocks noGrp="1"/>
          </p:cNvSpPr>
          <p:nvPr>
            <p:ph type="body" idx="1"/>
          </p:nvPr>
        </p:nvSpPr>
        <p:spPr>
          <a:xfrm>
            <a:off x="628650" y="1186350"/>
            <a:ext cx="7927800" cy="1632600"/>
          </a:xfrm>
          <a:prstGeom prst="rect">
            <a:avLst/>
          </a:prstGeom>
          <a:solidFill>
            <a:schemeClr val="lt1">
              <a:alpha val="60000"/>
            </a:schemeClr>
          </a:solidFill>
          <a:ln>
            <a:noFill/>
          </a:ln>
        </p:spPr>
        <p:txBody>
          <a:bodyPr spcFirstLastPara="1" wrap="square" lIns="91425" tIns="45700" rIns="91425" bIns="45700" anchor="t" anchorCtr="0">
            <a:noAutofit/>
          </a:bodyPr>
          <a:lstStyle/>
          <a:p>
            <a:pPr marL="101600" marR="101600" lvl="0" indent="0" algn="l" rtl="0">
              <a:lnSpc>
                <a:spcPct val="115000"/>
              </a:lnSpc>
              <a:spcBef>
                <a:spcPts val="0"/>
              </a:spcBef>
              <a:spcAft>
                <a:spcPts val="800"/>
              </a:spcAft>
              <a:buNone/>
            </a:pPr>
            <a:r>
              <a:rPr lang="ja">
                <a:solidFill>
                  <a:srgbClr val="444444"/>
                </a:solidFill>
                <a:highlight>
                  <a:schemeClr val="lt1"/>
                </a:highlight>
                <a:latin typeface="Verdana"/>
                <a:ea typeface="Verdana"/>
                <a:cs typeface="Verdana"/>
                <a:sym typeface="Verdana"/>
              </a:rPr>
              <a:t>・距離センサ、カメラ、等で所定のコースを5周走行タイムを競う競技</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・小学生部門＋制限、無制限部門の３部門ある</a:t>
            </a:r>
            <a:br>
              <a:rPr lang="ja">
                <a:solidFill>
                  <a:srgbClr val="444444"/>
                </a:solidFill>
                <a:highlight>
                  <a:schemeClr val="lt1"/>
                </a:highlight>
                <a:latin typeface="Verdana"/>
                <a:ea typeface="Verdana"/>
                <a:cs typeface="Verdana"/>
                <a:sym typeface="Verdana"/>
              </a:rPr>
            </a:br>
            <a:r>
              <a:rPr lang="ja">
                <a:solidFill>
                  <a:srgbClr val="444444"/>
                </a:solidFill>
                <a:highlight>
                  <a:schemeClr val="lt1"/>
                </a:highlight>
                <a:latin typeface="Verdana"/>
                <a:ea typeface="Verdana"/>
                <a:cs typeface="Verdana"/>
                <a:sym typeface="Verdana"/>
              </a:rPr>
              <a:t>・3年以上継続されているらしい（DonkeyCarやF1Tenthと類似）</a:t>
            </a:r>
            <a:endParaRPr>
              <a:solidFill>
                <a:srgbClr val="444444"/>
              </a:solidFill>
              <a:highlight>
                <a:schemeClr val="lt1"/>
              </a:highlight>
              <a:latin typeface="Verdana"/>
              <a:ea typeface="Verdana"/>
              <a:cs typeface="Verdana"/>
              <a:sym typeface="Verdana"/>
            </a:endParaRPr>
          </a:p>
        </p:txBody>
      </p:sp>
      <p:pic>
        <p:nvPicPr>
          <p:cNvPr id="132" name="Google Shape;132;p21"/>
          <p:cNvPicPr preferRelativeResize="0"/>
          <p:nvPr/>
        </p:nvPicPr>
        <p:blipFill>
          <a:blip r:embed="rId4">
            <a:alphaModFix/>
          </a:blip>
          <a:stretch>
            <a:fillRect/>
          </a:stretch>
        </p:blipFill>
        <p:spPr>
          <a:xfrm>
            <a:off x="3688875" y="2604875"/>
            <a:ext cx="3936701" cy="1777301"/>
          </a:xfrm>
          <a:prstGeom prst="rect">
            <a:avLst/>
          </a:prstGeom>
          <a:noFill/>
          <a:ln>
            <a:noFill/>
          </a:ln>
        </p:spPr>
      </p:pic>
      <p:pic>
        <p:nvPicPr>
          <p:cNvPr id="133" name="Google Shape;133;p21"/>
          <p:cNvPicPr preferRelativeResize="0"/>
          <p:nvPr/>
        </p:nvPicPr>
        <p:blipFill>
          <a:blip r:embed="rId5">
            <a:alphaModFix/>
          </a:blip>
          <a:stretch>
            <a:fillRect/>
          </a:stretch>
        </p:blipFill>
        <p:spPr>
          <a:xfrm>
            <a:off x="1394475" y="2571750"/>
            <a:ext cx="1848100" cy="2464123"/>
          </a:xfrm>
          <a:prstGeom prst="rect">
            <a:avLst/>
          </a:prstGeom>
          <a:noFill/>
          <a:ln>
            <a:noFill/>
          </a:ln>
        </p:spPr>
      </p:pic>
      <p:sp>
        <p:nvSpPr>
          <p:cNvPr id="134" name="Google Shape;134;p21"/>
          <p:cNvSpPr txBox="1"/>
          <p:nvPr/>
        </p:nvSpPr>
        <p:spPr>
          <a:xfrm>
            <a:off x="4355575" y="4382175"/>
            <a:ext cx="4266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u="sng">
                <a:solidFill>
                  <a:schemeClr val="hlink"/>
                </a:solidFill>
                <a:hlinkClick r:id="rId6"/>
              </a:rPr>
              <a:t>これがトヨタの原動力！有志による「自動運転ミニカーバトル」、2019年から継続開催中</a:t>
            </a:r>
            <a:endParaRPr/>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628650" y="248697"/>
            <a:ext cx="7886700" cy="65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ja"/>
              <a:t>２．自動運転ミニカーバトル2023</a:t>
            </a:r>
            <a:endParaRPr/>
          </a:p>
        </p:txBody>
      </p:sp>
      <p:pic>
        <p:nvPicPr>
          <p:cNvPr id="140" name="Google Shape;140;p22"/>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465625" y="147800"/>
            <a:ext cx="1560150" cy="610926"/>
          </a:xfrm>
          <a:prstGeom prst="rect">
            <a:avLst/>
          </a:prstGeom>
          <a:noFill/>
          <a:ln>
            <a:noFill/>
          </a:ln>
        </p:spPr>
      </p:pic>
      <p:sp>
        <p:nvSpPr>
          <p:cNvPr id="141" name="Google Shape;141;p22"/>
          <p:cNvSpPr txBox="1"/>
          <p:nvPr/>
        </p:nvSpPr>
        <p:spPr>
          <a:xfrm>
            <a:off x="765850" y="1498475"/>
            <a:ext cx="4735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150" u="sng">
                <a:solidFill>
                  <a:schemeClr val="hlink"/>
                </a:solidFill>
                <a:highlight>
                  <a:srgbClr val="FFFFFF"/>
                </a:highlight>
                <a:hlinkClick r:id="rId4"/>
              </a:rPr>
              <a:t>https://x.com/gclue_akira/status/1728975187515973970?s=20</a:t>
            </a:r>
            <a:endParaRPr sz="1150">
              <a:solidFill>
                <a:schemeClr val="dk1"/>
              </a:solidFill>
              <a:highlight>
                <a:srgbClr val="FFFFFF"/>
              </a:highlight>
            </a:endParaRPr>
          </a:p>
          <a:p>
            <a:pPr marL="0" lvl="0" indent="0" algn="l" rtl="0">
              <a:spcBef>
                <a:spcPts val="0"/>
              </a:spcBef>
              <a:spcAft>
                <a:spcPts val="0"/>
              </a:spcAft>
              <a:buNone/>
            </a:pPr>
            <a:endParaRPr sz="1150">
              <a:solidFill>
                <a:schemeClr val="dk1"/>
              </a:solidFill>
              <a:highlight>
                <a:srgbClr val="FFFFFF"/>
              </a:highlight>
            </a:endParaRPr>
          </a:p>
        </p:txBody>
      </p:sp>
      <p:sp>
        <p:nvSpPr>
          <p:cNvPr id="142" name="Google Shape;142;p22"/>
          <p:cNvSpPr txBox="1">
            <a:spLocks noGrp="1"/>
          </p:cNvSpPr>
          <p:nvPr>
            <p:ph type="body" idx="1"/>
          </p:nvPr>
        </p:nvSpPr>
        <p:spPr>
          <a:xfrm>
            <a:off x="628650" y="1186350"/>
            <a:ext cx="7449900" cy="337200"/>
          </a:xfrm>
          <a:prstGeom prst="rect">
            <a:avLst/>
          </a:prstGeom>
          <a:solidFill>
            <a:schemeClr val="lt1">
              <a:alpha val="60000"/>
            </a:schemeClr>
          </a:solidFill>
          <a:ln>
            <a:noFill/>
          </a:ln>
        </p:spPr>
        <p:txBody>
          <a:bodyPr spcFirstLastPara="1" wrap="square" lIns="91425" tIns="45700" rIns="91425" bIns="45700" anchor="t" anchorCtr="0">
            <a:noAutofit/>
          </a:bodyPr>
          <a:lstStyle/>
          <a:p>
            <a:pPr marL="101600" marR="101600" lvl="0" indent="0" algn="l" rtl="0">
              <a:lnSpc>
                <a:spcPct val="115000"/>
              </a:lnSpc>
              <a:spcBef>
                <a:spcPts val="0"/>
              </a:spcBef>
              <a:spcAft>
                <a:spcPts val="800"/>
              </a:spcAft>
              <a:buNone/>
            </a:pPr>
            <a:r>
              <a:rPr lang="ja">
                <a:solidFill>
                  <a:srgbClr val="444444"/>
                </a:solidFill>
                <a:highlight>
                  <a:schemeClr val="lt1"/>
                </a:highlight>
                <a:latin typeface="Verdana"/>
                <a:ea typeface="Verdana"/>
                <a:cs typeface="Verdana"/>
                <a:sym typeface="Verdana"/>
              </a:rPr>
              <a:t>・無制限部門の決勝戦の様子</a:t>
            </a:r>
            <a:endParaRPr>
              <a:solidFill>
                <a:srgbClr val="444444"/>
              </a:solidFill>
              <a:highlight>
                <a:schemeClr val="lt1"/>
              </a:highlight>
              <a:latin typeface="Verdana"/>
              <a:ea typeface="Verdana"/>
              <a:cs typeface="Verdana"/>
              <a:sym typeface="Verdana"/>
            </a:endParaRPr>
          </a:p>
        </p:txBody>
      </p:sp>
      <p:pic>
        <p:nvPicPr>
          <p:cNvPr id="143" name="Google Shape;143;p22"/>
          <p:cNvPicPr preferRelativeResize="0"/>
          <p:nvPr/>
        </p:nvPicPr>
        <p:blipFill>
          <a:blip r:embed="rId5">
            <a:alphaModFix/>
          </a:blip>
          <a:stretch>
            <a:fillRect/>
          </a:stretch>
        </p:blipFill>
        <p:spPr>
          <a:xfrm>
            <a:off x="1491025" y="1922925"/>
            <a:ext cx="3199690" cy="3041550"/>
          </a:xfrm>
          <a:prstGeom prst="rect">
            <a:avLst/>
          </a:prstGeom>
          <a:noFill/>
          <a:ln>
            <a:noFill/>
          </a:ln>
        </p:spPr>
      </p:pic>
      <p:pic>
        <p:nvPicPr>
          <p:cNvPr id="144" name="Google Shape;144;p22"/>
          <p:cNvPicPr preferRelativeResize="0"/>
          <p:nvPr/>
        </p:nvPicPr>
        <p:blipFill>
          <a:blip r:embed="rId6">
            <a:alphaModFix/>
          </a:blip>
          <a:stretch>
            <a:fillRect/>
          </a:stretch>
        </p:blipFill>
        <p:spPr>
          <a:xfrm>
            <a:off x="4860925" y="1951175"/>
            <a:ext cx="2279041" cy="3041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690</Words>
  <Application>Microsoft Macintosh PowerPoint</Application>
  <PresentationFormat>画面に合わせる (16:9)</PresentationFormat>
  <Paragraphs>27</Paragraphs>
  <Slides>11</Slides>
  <Notes>11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11</vt:i4>
      </vt:variant>
    </vt:vector>
  </HeadingPairs>
  <TitlesOfParts>
    <vt:vector size="16" baseType="lpstr">
      <vt:lpstr>HiraMaruPro-W4</vt:lpstr>
      <vt:lpstr>Arial</vt:lpstr>
      <vt:lpstr>Calibri</vt:lpstr>
      <vt:lpstr>Verdana</vt:lpstr>
      <vt:lpstr>Simple Light</vt:lpstr>
      <vt:lpstr> わくわくワールド （トヨタ技術会等が主催する秋の技術イベントの１つ） へ遊びに行ってきました</vt:lpstr>
      <vt:lpstr>本スライド作成のきっかけ</vt:lpstr>
      <vt:lpstr>わくわくワールドについて</vt:lpstr>
      <vt:lpstr>見どころ（主観を含む）</vt:lpstr>
      <vt:lpstr>１．アイデアコンテスト〜試乗、体験〜</vt:lpstr>
      <vt:lpstr>１．アイデアコンテスト〜試乗、体験〜</vt:lpstr>
      <vt:lpstr>１．アイデアコンテスト〜試乗、体験〜</vt:lpstr>
      <vt:lpstr>２．自動運転ミニカーバトル2023</vt:lpstr>
      <vt:lpstr>２．自動運転ミニカーバトル2023</vt:lpstr>
      <vt:lpstr>３．モノづくり系の各種企画</vt:lpstr>
      <vt:lpstr>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わくわくワールド （トヨタ技術会等が主催する秋の技術イベントの１つ） へ遊びに行ってきました</dc:title>
  <cp:lastModifiedBy>征吾 高田</cp:lastModifiedBy>
  <cp:revision>1</cp:revision>
  <dcterms:modified xsi:type="dcterms:W3CDTF">2023-11-28T05:13:00Z</dcterms:modified>
</cp:coreProperties>
</file>